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67" r:id="rId4"/>
    <p:sldId id="269" r:id="rId5"/>
    <p:sldId id="266" r:id="rId6"/>
    <p:sldId id="273" r:id="rId7"/>
    <p:sldId id="271" r:id="rId8"/>
    <p:sldId id="272" r:id="rId9"/>
    <p:sldId id="268" r:id="rId10"/>
    <p:sldId id="270" r:id="rId11"/>
    <p:sldId id="274" r:id="rId12"/>
    <p:sldId id="275" r:id="rId13"/>
    <p:sldId id="278" r:id="rId14"/>
    <p:sldId id="280" r:id="rId15"/>
    <p:sldId id="279" r:id="rId16"/>
    <p:sldId id="276" r:id="rId17"/>
    <p:sldId id="25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9 September, 2020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9 September, 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2957123"/>
            <a:ext cx="6400800" cy="998063"/>
          </a:xfrm>
        </p:spPr>
        <p:txBody>
          <a:bodyPr/>
          <a:lstStyle/>
          <a:p>
            <a:r>
              <a:rPr lang="en-US" sz="1800" dirty="0"/>
              <a:t>Author: </a:t>
            </a:r>
            <a:r>
              <a:rPr lang="en-US" sz="1800" dirty="0" err="1"/>
              <a:t>Hanchao</a:t>
            </a:r>
            <a:r>
              <a:rPr lang="en-US" sz="1800" dirty="0"/>
              <a:t> Chen</a:t>
            </a:r>
          </a:p>
          <a:p>
            <a:r>
              <a:rPr lang="en-US" sz="1800" dirty="0"/>
              <a:t>Supervisor: Matthew Piggott</a:t>
            </a:r>
          </a:p>
          <a:p>
            <a:r>
              <a:rPr lang="en-US" sz="1800" dirty="0"/>
              <a:t>Co-supervisor: James Percival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Wind Turbine Fault Prediction and Maintenance Scheduling: </a:t>
            </a:r>
            <a:br>
              <a:rPr lang="en-US" sz="2400" dirty="0"/>
            </a:br>
            <a:r>
              <a:rPr lang="en-US" sz="2400" dirty="0"/>
              <a:t>The Use of Machine Learning Techniques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BFB48-946F-E647-B329-B45498A4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</a:t>
            </a:r>
            <a:endParaRPr lang="en-CN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010F3C4-210D-6247-A4FF-064ED65F8E4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6"/>
            <a:ext cx="3239146" cy="2613435"/>
          </a:xfrm>
        </p:spPr>
        <p:txBody>
          <a:bodyPr/>
          <a:lstStyle/>
          <a:p>
            <a:r>
              <a:rPr lang="en-US" altLang="zh-CN" dirty="0"/>
              <a:t>Abnormal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</a:p>
          <a:p>
            <a:endParaRPr lang="en-CN" dirty="0"/>
          </a:p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</a:p>
          <a:p>
            <a:r>
              <a:rPr lang="en-US" dirty="0"/>
              <a:t>deviation </a:t>
            </a:r>
            <a:endParaRPr lang="en-C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36DE3-9388-AD49-8F17-8766ADC8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74" y="1881167"/>
            <a:ext cx="5487829" cy="2326091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F557E3-30CE-154D-9C2B-A019FE12CA58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2C7E725-EA17-5B45-BB47-0D8F287BBCC3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1513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C5A36-C7B2-8F4A-AD85-A7C50908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43" y="1829836"/>
            <a:ext cx="3930584" cy="19013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4E28AB-143D-4340-AFCF-22CAA877A665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457200" y="1958672"/>
                <a:ext cx="3806519" cy="2151035"/>
              </a:xfrm>
            </p:spPr>
            <p:txBody>
              <a:bodyPr/>
              <a:lstStyle/>
              <a:p>
                <a:r>
                  <a:rPr lang="en-US" altLang="zh-CN" dirty="0"/>
                  <a:t>Numerical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</a:t>
                </a:r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normal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</a:p>
              <a:p>
                <a:r>
                  <a:rPr lang="en-US" altLang="zh-CN" dirty="0"/>
                  <a:t>0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failure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4E28AB-143D-4340-AFCF-22CAA877A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1958672"/>
                <a:ext cx="3806519" cy="2151035"/>
              </a:xfrm>
              <a:blipFill>
                <a:blip r:embed="rId3"/>
                <a:stretch>
                  <a:fillRect l="-3679" t="-35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0E174D-E283-6047-91EC-32C047E6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Model</a:t>
            </a:r>
            <a:endParaRPr lang="en-C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A08F9D6-9279-234A-A842-B0B4DDBEE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E77A2A-877A-C348-B446-2E3736E39070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8DC39-A863-A946-AA78-C89EFBDF9F9E}"/>
              </a:ext>
            </a:extLst>
          </p:cNvPr>
          <p:cNvGrpSpPr/>
          <p:nvPr/>
        </p:nvGrpSpPr>
        <p:grpSpPr>
          <a:xfrm>
            <a:off x="3921813" y="1583615"/>
            <a:ext cx="3658929" cy="2357037"/>
            <a:chOff x="4239865" y="1301614"/>
            <a:chExt cx="3658929" cy="23570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44D8B-1DE4-1942-BD03-1CB3D9588078}"/>
                </a:ext>
              </a:extLst>
            </p:cNvPr>
            <p:cNvSpPr txBox="1"/>
            <p:nvPr/>
          </p:nvSpPr>
          <p:spPr>
            <a:xfrm>
              <a:off x="4408963" y="1547835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1.0</a:t>
              </a:r>
              <a:endParaRPr lang="en-CN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7E768B-5663-1F45-8EAB-C4D163882787}"/>
                </a:ext>
              </a:extLst>
            </p:cNvPr>
            <p:cNvSpPr txBox="1"/>
            <p:nvPr/>
          </p:nvSpPr>
          <p:spPr>
            <a:xfrm>
              <a:off x="4504377" y="313502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0</a:t>
              </a:r>
              <a:endParaRPr lang="en-CN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76EA92-A67A-AC44-AF09-F88DD6C7D25A}"/>
                </a:ext>
              </a:extLst>
            </p:cNvPr>
            <p:cNvSpPr txBox="1"/>
            <p:nvPr/>
          </p:nvSpPr>
          <p:spPr>
            <a:xfrm>
              <a:off x="4239865" y="2303991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Label</a:t>
              </a:r>
              <a:endParaRPr lang="en-CN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F3606-A7A8-3540-9CFD-EC1272DBE3BB}"/>
                </a:ext>
              </a:extLst>
            </p:cNvPr>
            <p:cNvSpPr txBox="1"/>
            <p:nvPr/>
          </p:nvSpPr>
          <p:spPr>
            <a:xfrm>
              <a:off x="6363946" y="3412430"/>
              <a:ext cx="6944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evolution</a:t>
              </a:r>
              <a:endParaRPr lang="en-CN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434CCC-09FE-AE47-BCCC-C52943428D12}"/>
                </a:ext>
              </a:extLst>
            </p:cNvPr>
            <p:cNvSpPr txBox="1"/>
            <p:nvPr/>
          </p:nvSpPr>
          <p:spPr>
            <a:xfrm>
              <a:off x="4612548" y="1301614"/>
              <a:ext cx="9092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Normal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endParaRPr lang="en-CN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1B1103-5BD3-EB46-9AD0-4A5E627D025D}"/>
                </a:ext>
              </a:extLst>
            </p:cNvPr>
            <p:cNvSpPr txBox="1"/>
            <p:nvPr/>
          </p:nvSpPr>
          <p:spPr>
            <a:xfrm>
              <a:off x="7012013" y="3122701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Failure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endParaRPr lang="en-CN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25466-6420-DE47-B5BA-C3789FA30AC6}"/>
                </a:ext>
              </a:extLst>
            </p:cNvPr>
            <p:cNvSpPr txBox="1"/>
            <p:nvPr/>
          </p:nvSpPr>
          <p:spPr>
            <a:xfrm>
              <a:off x="5202701" y="2375397"/>
              <a:ext cx="1311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Early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failure</a:t>
              </a:r>
              <a:endParaRPr lang="en-CN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84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D5B6B4-2E98-E64F-9C01-5DC02E2EE17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7"/>
            <a:ext cx="2930055" cy="605884"/>
          </a:xfrm>
        </p:spPr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LLY-21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3022A-9775-FC45-998C-5CF9782D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8724D8A-FE58-564F-8E81-ABACD0BCA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EA6066F-3E83-6144-81DC-406C489A6BAE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8C50A-94C8-1F41-A1F5-1F17C496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64" y="1619394"/>
            <a:ext cx="5112689" cy="269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68DA6-5573-AC4E-91C1-ABA0D467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" y="2352593"/>
            <a:ext cx="3439150" cy="1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2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AC34C1-BE65-6241-9961-F623FA77994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endParaRPr lang="en-US" altLang="zh-CN" dirty="0"/>
          </a:p>
          <a:p>
            <a:r>
              <a:rPr lang="en-US" altLang="zh-CN" dirty="0"/>
              <a:t>Active variables: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P</a:t>
            </a:r>
            <a:r>
              <a:rPr lang="en-US" dirty="0"/>
              <a:t>assive variables</a:t>
            </a:r>
            <a:r>
              <a:rPr lang="en-US" altLang="zh-CN" dirty="0"/>
              <a:t>: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8B3B7C-8080-AA49-BADB-ADED281C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7B4F167-1597-0E46-A1BF-E5E0B461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3F9468-AD49-6341-A72D-6A131F6DE4B6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97F7-C5D3-8B41-9956-23CEDEBE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890" y="1619394"/>
            <a:ext cx="3179110" cy="3103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72B40-0AF8-CE43-AC23-0FD30349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736" y="2240442"/>
            <a:ext cx="2377910" cy="2255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12759A-8AA2-CF49-A2E5-3DD122482ED7}"/>
              </a:ext>
            </a:extLst>
          </p:cNvPr>
          <p:cNvSpPr txBox="1"/>
          <p:nvPr/>
        </p:nvSpPr>
        <p:spPr>
          <a:xfrm>
            <a:off x="493205" y="2758876"/>
            <a:ext cx="3416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ambient temperature, power</a:t>
            </a:r>
            <a:r>
              <a:rPr lang="en-US" altLang="zh-CN" sz="1400" dirty="0"/>
              <a:t>,</a:t>
            </a:r>
            <a:r>
              <a:rPr lang="en-US" sz="1400" dirty="0"/>
              <a:t> wind speed</a:t>
            </a:r>
            <a:endParaRPr lang="en-C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D4553-0A19-2D4D-AFAB-130F9B5625D2}"/>
              </a:ext>
            </a:extLst>
          </p:cNvPr>
          <p:cNvSpPr txBox="1"/>
          <p:nvPr/>
        </p:nvSpPr>
        <p:spPr>
          <a:xfrm>
            <a:off x="457200" y="3368304"/>
            <a:ext cx="3147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gear oil temperature, generator RPM,</a:t>
            </a:r>
          </a:p>
          <a:p>
            <a:r>
              <a:rPr lang="en-US" sz="1400" dirty="0"/>
              <a:t>generator temperature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/>
              <a:t>high speed bearing temperature</a:t>
            </a:r>
            <a:r>
              <a:rPr lang="en-US" altLang="zh-CN" sz="1400" dirty="0"/>
              <a:t>…</a:t>
            </a:r>
            <a:endParaRPr lang="en-C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F987D-FA8B-0847-B381-A28E3910D5E6}"/>
              </a:ext>
            </a:extLst>
          </p:cNvPr>
          <p:cNvSpPr txBox="1"/>
          <p:nvPr/>
        </p:nvSpPr>
        <p:spPr>
          <a:xfrm>
            <a:off x="4826442" y="196397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2D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E488A-0081-BE48-B687-AB1DEAE1C9D5}"/>
              </a:ext>
            </a:extLst>
          </p:cNvPr>
          <p:cNvSpPr txBox="1"/>
          <p:nvPr/>
        </p:nvSpPr>
        <p:spPr>
          <a:xfrm>
            <a:off x="6890675" y="1619394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3D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13738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51B421-FAD1-1B49-B4EE-A70C7D76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9CD5C8-2892-4341-B7B7-F5901D33BE4C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33597-62BB-1141-920C-BC010C6504DF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6EAAD5-59F7-6D4D-8D74-23DDA7125A79}"/>
              </a:ext>
            </a:extLst>
          </p:cNvPr>
          <p:cNvGrpSpPr/>
          <p:nvPr/>
        </p:nvGrpSpPr>
        <p:grpSpPr>
          <a:xfrm>
            <a:off x="170769" y="1915257"/>
            <a:ext cx="8849321" cy="2405423"/>
            <a:chOff x="170769" y="1915257"/>
            <a:chExt cx="8849321" cy="240542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C0CD38-1778-234D-9FA9-CF188CA8F504}"/>
                </a:ext>
              </a:extLst>
            </p:cNvPr>
            <p:cNvGrpSpPr/>
            <p:nvPr/>
          </p:nvGrpSpPr>
          <p:grpSpPr>
            <a:xfrm>
              <a:off x="170769" y="1915257"/>
              <a:ext cx="5868060" cy="1325404"/>
              <a:chOff x="457200" y="1704626"/>
              <a:chExt cx="5868060" cy="132540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924448B-3502-4041-B294-AC35E0BFD9C2}"/>
                  </a:ext>
                </a:extLst>
              </p:cNvPr>
              <p:cNvSpPr/>
              <p:nvPr/>
            </p:nvSpPr>
            <p:spPr>
              <a:xfrm>
                <a:off x="4973539" y="1743086"/>
                <a:ext cx="1351721" cy="47707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Operating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state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(clusters)</a:t>
                </a:r>
                <a:endParaRPr lang="en-CN" sz="1400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B41B6D8-D744-7348-B98D-DC117BB6C3E1}"/>
                  </a:ext>
                </a:extLst>
              </p:cNvPr>
              <p:cNvGrpSpPr/>
              <p:nvPr/>
            </p:nvGrpSpPr>
            <p:grpSpPr>
              <a:xfrm>
                <a:off x="457200" y="1743087"/>
                <a:ext cx="3228228" cy="1148444"/>
                <a:chOff x="168302" y="1743087"/>
                <a:chExt cx="3228228" cy="1148444"/>
              </a:xfrm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D70B595A-2920-4346-9FA0-DF8633C812C9}"/>
                    </a:ext>
                  </a:extLst>
                </p:cNvPr>
                <p:cNvSpPr/>
                <p:nvPr/>
              </p:nvSpPr>
              <p:spPr>
                <a:xfrm>
                  <a:off x="2044809" y="1743087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Active variables</a:t>
                  </a:r>
                  <a:endParaRPr lang="en-CN" sz="1400" dirty="0"/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366EA5C-E892-EE41-ABB7-1F5FC7CBB586}"/>
                    </a:ext>
                  </a:extLst>
                </p:cNvPr>
                <p:cNvSpPr/>
                <p:nvPr/>
              </p:nvSpPr>
              <p:spPr>
                <a:xfrm>
                  <a:off x="2044809" y="2414452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</a:t>
                  </a:r>
                  <a:r>
                    <a:rPr lang="en-US" sz="1400" dirty="0"/>
                    <a:t>assive</a:t>
                  </a:r>
                  <a:r>
                    <a:rPr lang="en-US" altLang="zh-CN" sz="1400" dirty="0"/>
                    <a:t> variables</a:t>
                  </a:r>
                  <a:endParaRPr lang="en-CN" sz="1400" dirty="0"/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6BCADBED-C697-2242-9490-62C6518703CF}"/>
                    </a:ext>
                  </a:extLst>
                </p:cNvPr>
                <p:cNvSpPr/>
                <p:nvPr/>
              </p:nvSpPr>
              <p:spPr>
                <a:xfrm>
                  <a:off x="168302" y="2086720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Single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data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point</a:t>
                  </a:r>
                  <a:endParaRPr lang="en-CN" sz="1400" dirty="0"/>
                </a:p>
              </p:txBody>
            </p:sp>
            <p:sp>
              <p:nvSpPr>
                <p:cNvPr id="18" name="Left Brace 17">
                  <a:extLst>
                    <a:ext uri="{FF2B5EF4-FFF2-40B4-BE49-F238E27FC236}">
                      <a16:creationId xmlns:a16="http://schemas.microsoft.com/office/drawing/2014/main" id="{C65F86B7-6962-274A-89A9-419327F0FE1B}"/>
                    </a:ext>
                  </a:extLst>
                </p:cNvPr>
                <p:cNvSpPr/>
                <p:nvPr/>
              </p:nvSpPr>
              <p:spPr>
                <a:xfrm>
                  <a:off x="1661823" y="1892410"/>
                  <a:ext cx="182880" cy="803082"/>
                </a:xfrm>
                <a:prstGeom prst="leftBrac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D316F19-1140-A34B-9711-3D5CA4E31ECF}"/>
                  </a:ext>
                </a:extLst>
              </p:cNvPr>
              <p:cNvCxnSpPr/>
              <p:nvPr/>
            </p:nvCxnSpPr>
            <p:spPr>
              <a:xfrm>
                <a:off x="3859034" y="1981625"/>
                <a:ext cx="9276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A0176E-1E98-A041-A7B3-18ACAE9CF81E}"/>
                  </a:ext>
                </a:extLst>
              </p:cNvPr>
              <p:cNvSpPr txBox="1"/>
              <p:nvPr/>
            </p:nvSpPr>
            <p:spPr>
              <a:xfrm>
                <a:off x="4005304" y="1704626"/>
                <a:ext cx="635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/>
                  <a:t>decide</a:t>
                </a:r>
              </a:p>
            </p:txBody>
          </p: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92CE3EFD-058E-0F49-94EB-8D59D04FF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034" y="2398570"/>
                <a:ext cx="1790365" cy="296922"/>
              </a:xfrm>
              <a:prstGeom prst="bentConnector3">
                <a:avLst>
                  <a:gd name="adj1" fmla="val 100185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0A879A-01EF-D940-9D76-556623C089A1}"/>
                  </a:ext>
                </a:extLst>
              </p:cNvPr>
              <p:cNvSpPr txBox="1"/>
              <p:nvPr/>
            </p:nvSpPr>
            <p:spPr>
              <a:xfrm>
                <a:off x="4431852" y="2753031"/>
                <a:ext cx="6447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predict</a:t>
                </a:r>
                <a:endParaRPr lang="en-CN" sz="1200" dirty="0"/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CBA9FBE5-AD56-3D4D-968F-C2367BE0A4D6}"/>
                </a:ext>
              </a:extLst>
            </p:cNvPr>
            <p:cNvSpPr/>
            <p:nvPr/>
          </p:nvSpPr>
          <p:spPr>
            <a:xfrm rot="1994695">
              <a:off x="5109192" y="3197168"/>
              <a:ext cx="572494" cy="26976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945C51-6D26-EE4A-B79E-52812DE3F0EF}"/>
                </a:ext>
              </a:extLst>
            </p:cNvPr>
            <p:cNvSpPr/>
            <p:nvPr/>
          </p:nvSpPr>
          <p:spPr>
            <a:xfrm>
              <a:off x="5888220" y="3147258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High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accuracy </a:t>
              </a:r>
              <a:endParaRPr lang="en-CN" sz="14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DEFB17B-24C1-F948-BBEF-9DC9AC2AF46E}"/>
                </a:ext>
              </a:extLst>
            </p:cNvPr>
            <p:cNvSpPr/>
            <p:nvPr/>
          </p:nvSpPr>
          <p:spPr>
            <a:xfrm>
              <a:off x="5888220" y="3843601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Low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accuracy </a:t>
              </a:r>
              <a:endParaRPr lang="en-CN" sz="1400" dirty="0"/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6C785281-FF63-EC4B-97BD-EAFBCE7C9C8C}"/>
                </a:ext>
              </a:extLst>
            </p:cNvPr>
            <p:cNvCxnSpPr/>
            <p:nvPr/>
          </p:nvCxnSpPr>
          <p:spPr>
            <a:xfrm>
              <a:off x="866438" y="2843998"/>
              <a:ext cx="4842344" cy="909045"/>
            </a:xfrm>
            <a:prstGeom prst="bentConnector3">
              <a:avLst>
                <a:gd name="adj1" fmla="val -8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6294C27-9080-7C40-ACBC-EB6BDD2C1B72}"/>
                </a:ext>
              </a:extLst>
            </p:cNvPr>
            <p:cNvSpPr/>
            <p:nvPr/>
          </p:nvSpPr>
          <p:spPr>
            <a:xfrm>
              <a:off x="7668369" y="3147257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Normal</a:t>
              </a:r>
              <a:endParaRPr lang="en-CN" sz="1400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FAF4ADE3-38E9-F54E-9D3F-7C83B22373ED}"/>
                </a:ext>
              </a:extLst>
            </p:cNvPr>
            <p:cNvSpPr/>
            <p:nvPr/>
          </p:nvSpPr>
          <p:spPr>
            <a:xfrm>
              <a:off x="7668368" y="3843600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Failure</a:t>
              </a:r>
              <a:endParaRPr lang="en-CN"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E9A2A4-6C45-8346-B8AD-A8D28E7CECC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13" y="3400258"/>
              <a:ext cx="327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AC1CDB-3AA4-4E4B-B2FF-B7288FBC5267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13" y="4088515"/>
              <a:ext cx="327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B49CC7-5AF8-2E41-B285-8499A7377716}"/>
                </a:ext>
              </a:extLst>
            </p:cNvPr>
            <p:cNvSpPr txBox="1"/>
            <p:nvPr/>
          </p:nvSpPr>
          <p:spPr>
            <a:xfrm>
              <a:off x="7098149" y="361358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Belong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to</a:t>
              </a:r>
              <a:endParaRPr lang="en-CN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208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6114D7-9F0E-3F41-86AA-8246D5C6167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6"/>
            <a:ext cx="2604052" cy="465343"/>
          </a:xfrm>
        </p:spPr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LLY-21</a:t>
            </a:r>
            <a:endParaRPr lang="en-CN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B4DC2-5DEF-394F-9BCE-E8112726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2DDC2D-9895-2840-BC71-9898423DF17A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9AD16E-46B3-3D4C-9074-00AD8E635A4E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69290-A3B0-D744-BCE6-056EF9CB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11" y="1759936"/>
            <a:ext cx="5112689" cy="2694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4DDFF-A847-7D4F-A8CC-288A3764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" y="2488617"/>
            <a:ext cx="3439150" cy="1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EE897-12C7-D34A-B6C3-370B35F331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1976609"/>
          </a:xfrm>
        </p:spPr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machine learning based models,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aspects.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ew pre-processing method</a:t>
            </a:r>
            <a:r>
              <a:rPr lang="zh-CN" altLang="en-US" dirty="0"/>
              <a:t> </a:t>
            </a:r>
            <a:r>
              <a:rPr lang="en-US" altLang="zh-CN" dirty="0"/>
              <a:t>(cluster</a:t>
            </a:r>
            <a:r>
              <a:rPr lang="zh-CN" altLang="en-US" dirty="0"/>
              <a:t> </a:t>
            </a:r>
            <a:r>
              <a:rPr lang="en-US" altLang="zh-CN" dirty="0"/>
              <a:t>method)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A standard workﬂow</a:t>
            </a:r>
          </a:p>
          <a:p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6BD863-DF9E-1C49-A79E-58861938C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5931"/>
            <a:ext cx="2850543" cy="380667"/>
          </a:xfrm>
        </p:spPr>
        <p:txBody>
          <a:bodyPr/>
          <a:lstStyle/>
          <a:p>
            <a:r>
              <a:rPr lang="en-US" dirty="0"/>
              <a:t>Conclusion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2634D36-39FD-9541-96C2-C7039BEC786F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F0160BB-6D8B-E142-A257-F26784F25EB3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9335D-5056-6C42-9F93-4C360B76D39C}"/>
              </a:ext>
            </a:extLst>
          </p:cNvPr>
          <p:cNvSpPr txBox="1"/>
          <p:nvPr/>
        </p:nvSpPr>
        <p:spPr>
          <a:xfrm>
            <a:off x="620426" y="3593565"/>
            <a:ext cx="303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“off</a:t>
            </a:r>
            <a:r>
              <a:rPr lang="zh-CN" altLang="en-US" sz="1400" dirty="0"/>
              <a:t> </a:t>
            </a:r>
            <a:r>
              <a:rPr lang="en-US" altLang="zh-CN" sz="1400" dirty="0"/>
              <a:t>line”</a:t>
            </a:r>
            <a:r>
              <a:rPr lang="zh-CN" altLang="en-US" sz="1400" dirty="0"/>
              <a:t> </a:t>
            </a:r>
            <a:r>
              <a:rPr lang="en-US" altLang="zh-CN" sz="1400" dirty="0"/>
              <a:t>training,</a:t>
            </a:r>
            <a:r>
              <a:rPr lang="zh-CN" altLang="en-US" sz="1400" dirty="0"/>
              <a:t> </a:t>
            </a:r>
            <a:r>
              <a:rPr lang="en-US" altLang="zh-CN" sz="1400" dirty="0"/>
              <a:t>“on</a:t>
            </a:r>
            <a:r>
              <a:rPr lang="zh-CN" altLang="en-US" sz="1400" dirty="0"/>
              <a:t> </a:t>
            </a:r>
            <a:r>
              <a:rPr lang="en-US" altLang="zh-CN" sz="1400" dirty="0"/>
              <a:t>line”</a:t>
            </a:r>
            <a:r>
              <a:rPr lang="zh-CN" altLang="en-US" sz="1400" dirty="0"/>
              <a:t> </a:t>
            </a:r>
            <a:r>
              <a:rPr lang="en-US" altLang="zh-CN" sz="1400" dirty="0"/>
              <a:t>prediction</a:t>
            </a:r>
            <a:endParaRPr lang="en-C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DF53-0F0F-E548-9896-CE26136B4AD1}"/>
              </a:ext>
            </a:extLst>
          </p:cNvPr>
          <p:cNvSpPr txBox="1"/>
          <p:nvPr/>
        </p:nvSpPr>
        <p:spPr>
          <a:xfrm>
            <a:off x="620426" y="2967741"/>
            <a:ext cx="210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Efficient,</a:t>
            </a:r>
            <a:r>
              <a:rPr lang="zh-CN" altLang="en-US" sz="1400" dirty="0"/>
              <a:t> </a:t>
            </a:r>
            <a:r>
              <a:rPr lang="en-US" altLang="zh-CN" sz="1400" dirty="0"/>
              <a:t>great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 </a:t>
            </a:r>
            <a:endParaRPr lang="en-CN" sz="140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9976BC9-BA2B-1C47-9AAD-C9B9A3ADE330}"/>
              </a:ext>
            </a:extLst>
          </p:cNvPr>
          <p:cNvSpPr txBox="1">
            <a:spLocks/>
          </p:cNvSpPr>
          <p:nvPr/>
        </p:nvSpPr>
        <p:spPr>
          <a:xfrm>
            <a:off x="4735514" y="1120005"/>
            <a:ext cx="2850543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Future Work</a:t>
            </a:r>
            <a:endParaRPr lang="en-CN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FAAC72F7-DA8A-3643-8487-B05FCAFE6FBC}"/>
              </a:ext>
            </a:extLst>
          </p:cNvPr>
          <p:cNvSpPr txBox="1">
            <a:spLocks/>
          </p:cNvSpPr>
          <p:nvPr/>
        </p:nvSpPr>
        <p:spPr>
          <a:xfrm>
            <a:off x="4735923" y="1759935"/>
            <a:ext cx="3950877" cy="1976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Multinomial Classiﬁcation Model</a:t>
            </a:r>
          </a:p>
          <a:p>
            <a:r>
              <a:rPr lang="en-US" altLang="zh-CN" dirty="0"/>
              <a:t>Revise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264482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5910" y="1624703"/>
            <a:ext cx="2892898" cy="1690991"/>
          </a:xfrm>
        </p:spPr>
        <p:txBody>
          <a:bodyPr/>
          <a:lstStyle/>
          <a:p>
            <a:r>
              <a:rPr lang="en-US" altLang="zh-CN" sz="4800" dirty="0"/>
              <a:t>THANKS</a:t>
            </a:r>
            <a:endParaRPr lang="en-US" sz="4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232D1A-A3AE-5348-8134-144B80AF8D52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ABE091A-5C21-AA44-84CF-4ACCACE8DE29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257951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  <a:p>
            <a:r>
              <a:rPr lang="en-US" dirty="0"/>
              <a:t>Regression Model</a:t>
            </a:r>
          </a:p>
          <a:p>
            <a:r>
              <a:rPr lang="en-US" dirty="0"/>
              <a:t>Binary Classiﬁcation Model</a:t>
            </a:r>
          </a:p>
          <a:p>
            <a:r>
              <a:rPr lang="en-US" dirty="0"/>
              <a:t>Multinomial Classiﬁcation Model</a:t>
            </a:r>
          </a:p>
          <a:p>
            <a:r>
              <a:rPr lang="en-US" dirty="0"/>
              <a:t>Conclusion and Future 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759936"/>
            <a:ext cx="4114800" cy="2613435"/>
          </a:xfrm>
        </p:spPr>
        <p:txBody>
          <a:bodyPr/>
          <a:lstStyle/>
          <a:p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energy:</a:t>
            </a:r>
            <a:r>
              <a:rPr lang="zh-CN" altLang="en-US" dirty="0"/>
              <a:t> </a:t>
            </a:r>
            <a:r>
              <a:rPr lang="en-US" altLang="zh-CN" dirty="0"/>
              <a:t>clean,</a:t>
            </a:r>
            <a:r>
              <a:rPr lang="zh-CN" altLang="en-US" dirty="0"/>
              <a:t> </a:t>
            </a:r>
            <a:r>
              <a:rPr lang="en-US" altLang="zh-CN" dirty="0"/>
              <a:t>free,</a:t>
            </a:r>
            <a:r>
              <a:rPr lang="zh-CN" altLang="en-US" dirty="0"/>
              <a:t> </a:t>
            </a:r>
            <a:r>
              <a:rPr lang="en-US" altLang="zh-CN" dirty="0"/>
              <a:t>renewable</a:t>
            </a:r>
            <a:endParaRPr lang="en-US" dirty="0"/>
          </a:p>
          <a:p>
            <a:r>
              <a:rPr lang="en-US" dirty="0"/>
              <a:t>Offshore wind farm</a:t>
            </a:r>
          </a:p>
          <a:p>
            <a:r>
              <a:rPr lang="en-US" altLang="zh-CN" dirty="0"/>
              <a:t>Difficulties: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high failure rate, the long downtime, and the low reliability</a:t>
            </a:r>
          </a:p>
          <a:p>
            <a:endParaRPr lang="en-US" dirty="0"/>
          </a:p>
          <a:p>
            <a:r>
              <a:rPr lang="en-US" dirty="0"/>
              <a:t>Operation and Maintenance</a:t>
            </a:r>
            <a:r>
              <a:rPr lang="zh-CN" altLang="en-US" dirty="0"/>
              <a:t> </a:t>
            </a:r>
            <a:r>
              <a:rPr lang="en-US" altLang="zh-CN" dirty="0"/>
              <a:t>(O&amp;M):</a:t>
            </a:r>
            <a:endParaRPr lang="en-US" dirty="0"/>
          </a:p>
          <a:p>
            <a:r>
              <a:rPr lang="en-US" altLang="zh-CN" dirty="0"/>
              <a:t>25~30%</a:t>
            </a:r>
            <a:r>
              <a:rPr lang="zh-CN" altLang="en-US" dirty="0"/>
              <a:t> </a:t>
            </a:r>
            <a:r>
              <a:rPr lang="en-US" dirty="0"/>
              <a:t>production cost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872835B-86A5-1847-968C-DB260B35D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532" b="553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4BA83F-5458-B845-85B8-DA1B292A2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83F0F-AD32-0840-AB14-B2A87A6B21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6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5B95-482D-0F48-AE16-96713E92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O&amp;M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EF196-3F49-5A41-9512-0BA6C5FD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203"/>
            <a:ext cx="8229600" cy="2866305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ccurate reliability assessment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dirty="0"/>
              <a:t>of wind </a:t>
            </a:r>
            <a:r>
              <a:rPr lang="en-US" altLang="zh-CN" dirty="0"/>
              <a:t>turbines.</a:t>
            </a:r>
          </a:p>
          <a:p>
            <a:r>
              <a:rPr lang="en-US" altLang="zh-CN" dirty="0"/>
              <a:t>R</a:t>
            </a:r>
            <a:r>
              <a:rPr lang="en-US" dirty="0"/>
              <a:t>emind the operators of necessary maintenance and repair of the power converter</a:t>
            </a:r>
            <a:r>
              <a:rPr lang="zh-CN" altLang="en-US" dirty="0"/>
              <a:t> </a:t>
            </a:r>
            <a:r>
              <a:rPr lang="en-US" altLang="zh-CN" b="1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serious</a:t>
            </a:r>
            <a:r>
              <a:rPr lang="zh-CN" altLang="en-US" dirty="0"/>
              <a:t> </a:t>
            </a:r>
            <a:r>
              <a:rPr lang="en-US" altLang="zh-CN" dirty="0"/>
              <a:t>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Supervisory Control and Data Acquisition</a:t>
            </a:r>
            <a:r>
              <a:rPr lang="zh-CN" altLang="en-US" dirty="0"/>
              <a:t> </a:t>
            </a:r>
            <a:r>
              <a:rPr lang="en-US" altLang="zh-CN" dirty="0"/>
              <a:t>(SCADA)</a:t>
            </a:r>
          </a:p>
          <a:p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 </a:t>
            </a:r>
            <a:r>
              <a:rPr lang="en-US" dirty="0"/>
              <a:t>parameter</a:t>
            </a:r>
            <a:r>
              <a:rPr lang="en-US" altLang="zh-CN" dirty="0"/>
              <a:t>s</a:t>
            </a:r>
            <a:r>
              <a:rPr lang="en-US" dirty="0"/>
              <a:t> of wind turbines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Data-mining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endParaRPr lang="en-C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47CE8B-602E-354E-A861-B03BD6D07E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609205-FA61-1245-829A-687EFA9D1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19A7-5526-9E44-85B2-A64D879D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Contributions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0BC5-E32D-824F-A2C7-F2C76A46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1688437"/>
          </a:xfrm>
        </p:spPr>
        <p:txBody>
          <a:bodyPr/>
          <a:lstStyle/>
          <a:p>
            <a:r>
              <a:rPr lang="en-US" altLang="zh-CN" dirty="0"/>
              <a:t>Three different machine learning based models for assessing wind turbines’ health status</a:t>
            </a:r>
          </a:p>
          <a:p>
            <a:r>
              <a:rPr lang="en-US" altLang="zh-CN" dirty="0"/>
              <a:t>N</a:t>
            </a:r>
            <a:r>
              <a:rPr lang="en-US" dirty="0"/>
              <a:t>ew pre-processing method</a:t>
            </a:r>
            <a:endParaRPr lang="en-US" altLang="zh-CN" dirty="0"/>
          </a:p>
          <a:p>
            <a:r>
              <a:rPr lang="en-US" altLang="zh-CN" dirty="0"/>
              <a:t>A standard workﬂow</a:t>
            </a:r>
          </a:p>
          <a:p>
            <a:endParaRPr lang="en-C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3A16F-AACD-F541-9EC0-6B9BBC20AD32}"/>
              </a:ext>
            </a:extLst>
          </p:cNvPr>
          <p:cNvGrpSpPr/>
          <p:nvPr/>
        </p:nvGrpSpPr>
        <p:grpSpPr>
          <a:xfrm>
            <a:off x="5338977" y="3278094"/>
            <a:ext cx="3561272" cy="1267523"/>
            <a:chOff x="677515" y="3393805"/>
            <a:chExt cx="3561272" cy="12675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268661-5E44-0F46-B477-08B84E10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515" y="3571721"/>
              <a:ext cx="787075" cy="9116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A0DD9D-74DF-9F41-8D4C-B7450E58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7139" y="3604039"/>
              <a:ext cx="847057" cy="8470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6C044-5F9E-DC42-8F61-9437CD9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64" y="3393805"/>
              <a:ext cx="1267523" cy="1267523"/>
            </a:xfrm>
            <a:prstGeom prst="rect">
              <a:avLst/>
            </a:prstGeom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3880025-9D80-7949-A47E-684BB7F77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29DA69-0908-B84D-BB4A-08D508CD9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0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B793-A400-DF48-8E06-A51CAD2F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486AA-9913-264D-9A8D-92CE297ACECF}"/>
              </a:ext>
            </a:extLst>
          </p:cNvPr>
          <p:cNvSpPr txBox="1"/>
          <p:nvPr/>
        </p:nvSpPr>
        <p:spPr>
          <a:xfrm>
            <a:off x="457200" y="3222577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Parameters</a:t>
            </a:r>
            <a:r>
              <a:rPr lang="zh-CN" altLang="en-US" sz="1400" dirty="0"/>
              <a:t> </a:t>
            </a:r>
            <a:r>
              <a:rPr lang="en-US" altLang="zh-CN" sz="1400" dirty="0"/>
              <a:t>record</a:t>
            </a:r>
            <a:endParaRPr lang="en-C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B2DA8-36C0-8C46-A415-E97E8F696DCA}"/>
              </a:ext>
            </a:extLst>
          </p:cNvPr>
          <p:cNvSpPr txBox="1"/>
          <p:nvPr/>
        </p:nvSpPr>
        <p:spPr>
          <a:xfrm>
            <a:off x="457200" y="157339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Status</a:t>
            </a:r>
            <a:r>
              <a:rPr lang="zh-CN" altLang="en-US" sz="1400" dirty="0"/>
              <a:t> </a:t>
            </a:r>
            <a:r>
              <a:rPr lang="en-US" altLang="zh-CN" sz="1400" dirty="0"/>
              <a:t>record</a:t>
            </a:r>
            <a:endParaRPr lang="en-CN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FA8566-54D2-A541-A655-ADE4B76A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759348"/>
              </p:ext>
            </p:extLst>
          </p:nvPr>
        </p:nvGraphicFramePr>
        <p:xfrm>
          <a:off x="775254" y="1971425"/>
          <a:ext cx="8229598" cy="1200649"/>
        </p:xfrm>
        <a:graphic>
          <a:graphicData uri="http://schemas.openxmlformats.org/drawingml/2006/table">
            <a:tbl>
              <a:tblPr/>
              <a:tblGrid>
                <a:gridCol w="456908">
                  <a:extLst>
                    <a:ext uri="{9D8B030D-6E8A-4147-A177-3AD203B41FA5}">
                      <a16:colId xmlns:a16="http://schemas.microsoft.com/office/drawing/2014/main" val="3652736629"/>
                    </a:ext>
                  </a:extLst>
                </a:gridCol>
                <a:gridCol w="730003">
                  <a:extLst>
                    <a:ext uri="{9D8B030D-6E8A-4147-A177-3AD203B41FA5}">
                      <a16:colId xmlns:a16="http://schemas.microsoft.com/office/drawing/2014/main" val="162291723"/>
                    </a:ext>
                  </a:extLst>
                </a:gridCol>
                <a:gridCol w="679235">
                  <a:extLst>
                    <a:ext uri="{9D8B030D-6E8A-4147-A177-3AD203B41FA5}">
                      <a16:colId xmlns:a16="http://schemas.microsoft.com/office/drawing/2014/main" val="3360547113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3296347937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1284205882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3690390794"/>
                    </a:ext>
                  </a:extLst>
                </a:gridCol>
                <a:gridCol w="1491516">
                  <a:extLst>
                    <a:ext uri="{9D8B030D-6E8A-4147-A177-3AD203B41FA5}">
                      <a16:colId xmlns:a16="http://schemas.microsoft.com/office/drawing/2014/main" val="3458125315"/>
                    </a:ext>
                  </a:extLst>
                </a:gridCol>
                <a:gridCol w="679235">
                  <a:extLst>
                    <a:ext uri="{9D8B030D-6E8A-4147-A177-3AD203B41FA5}">
                      <a16:colId xmlns:a16="http://schemas.microsoft.com/office/drawing/2014/main" val="336437893"/>
                    </a:ext>
                  </a:extLst>
                </a:gridCol>
                <a:gridCol w="1764611">
                  <a:extLst>
                    <a:ext uri="{9D8B030D-6E8A-4147-A177-3AD203B41FA5}">
                      <a16:colId xmlns:a16="http://schemas.microsoft.com/office/drawing/2014/main" val="1505498690"/>
                    </a:ext>
                  </a:extLst>
                </a:gridCol>
                <a:gridCol w="1057366">
                  <a:extLst>
                    <a:ext uri="{9D8B030D-6E8A-4147-A177-3AD203B41FA5}">
                      <a16:colId xmlns:a16="http://schemas.microsoft.com/office/drawing/2014/main" val="1069214222"/>
                    </a:ext>
                  </a:extLst>
                </a:gridCol>
              </a:tblGrid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instanceID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ts_start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ts_end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duration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status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code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message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comment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contractCategory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370739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2019/1/2 12:32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2019/1/2 12:44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0:12:20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Stopped untwisting cables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Cable Unwind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909949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7:02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8:53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1:51:03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voltage drop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Unscheduled Maintenance - Electrical System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111764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7:05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1:48:39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50001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 communication  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&lt;undefined&gt;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45"/>
                  </a:ext>
                </a:extLst>
              </a:tr>
              <a:tr h="7118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8:56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9:17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0:20:41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 lower voltage exceeded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Turbine surrendered by Duncan Mcneil AWP 008, 08/01 further investigation required. 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Unscheduled Maintenance - Electrical System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120380"/>
                  </a:ext>
                </a:extLst>
              </a:tr>
            </a:tbl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B428A-E51A-F741-8BDC-BE0B7CD45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9FD1BC7-928F-6140-950E-39E36796FA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C7B51-ED29-B94D-9909-28E26171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7" y="3641620"/>
            <a:ext cx="4478673" cy="902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7C45DC-AE84-C24F-9FD1-AC39C7E4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21" y="3641620"/>
            <a:ext cx="4422879" cy="8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1762492"/>
          </a:xfrm>
        </p:spPr>
        <p:txBody>
          <a:bodyPr/>
          <a:lstStyle/>
          <a:p>
            <a:r>
              <a:rPr lang="en-US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endParaRPr lang="en-US" altLang="zh-CN" dirty="0"/>
          </a:p>
          <a:p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(diagonal)</a:t>
            </a:r>
          </a:p>
          <a:p>
            <a:r>
              <a:rPr lang="en-US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(other)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15931"/>
            <a:ext cx="3950877" cy="380667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ABA31B-2F9A-4D45-A285-E036A044462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35471" y="511669"/>
            <a:ext cx="3657600" cy="3570144"/>
          </a:xfrm>
        </p:spPr>
      </p:pic>
    </p:spTree>
    <p:extLst>
      <p:ext uri="{BB962C8B-B14F-4D97-AF65-F5344CB8AC3E}">
        <p14:creationId xmlns:p14="http://schemas.microsoft.com/office/powerpoint/2010/main" val="195742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08D3AB-6BCD-A947-9B10-5163CF459F2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1303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Useless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removal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r>
              <a:rPr lang="en-US" dirty="0"/>
              <a:t>Low output power values</a:t>
            </a:r>
          </a:p>
          <a:p>
            <a:r>
              <a:rPr lang="en-US" dirty="0"/>
              <a:t>Curtailment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r>
              <a:rPr lang="en-US" dirty="0"/>
              <a:t>outliers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1ED50-FADE-2B41-8028-127084DD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C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260C7F-02BD-2B43-9F6E-6DBDDA830B1C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66469" y="1115931"/>
            <a:ext cx="3533614" cy="26414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5E383-2607-B148-B710-191C83891D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5514" y="3890250"/>
            <a:ext cx="4137266" cy="612007"/>
          </a:xfrm>
        </p:spPr>
        <p:txBody>
          <a:bodyPr/>
          <a:lstStyle/>
          <a:p>
            <a:r>
              <a:rPr lang="en-US" sz="1050" dirty="0"/>
              <a:t>W. Soﬁa. Condition-Based Maintenance of Oﬀshore Wind Farms: The Use of SCADA Data in Normal Behavior Modelling. Master’s thesis, Imperial College London, 2018.</a:t>
            </a:r>
            <a:endParaRPr lang="en-CN" sz="105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39055-A71F-CC4A-9FCB-644E659BD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ED03B1D-D94A-744F-A649-D91D438E4271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5835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84AADE-6131-074E-AD71-11E36C446AD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ANN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</a:p>
          <a:p>
            <a:endParaRPr lang="en-US" dirty="0"/>
          </a:p>
          <a:p>
            <a:r>
              <a:rPr lang="en-US" altLang="zh-CN" dirty="0"/>
              <a:t>(</a:t>
            </a:r>
            <a:r>
              <a:rPr lang="en-US" dirty="0"/>
              <a:t>Long Short-Term Memory</a:t>
            </a:r>
            <a:r>
              <a:rPr lang="en-US" altLang="zh-CN" dirty="0"/>
              <a:t>)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42307-5CE6-7849-BE86-F0A9DA0A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AA4A97-C078-5A45-8384-3D9D15B2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58" y="2670837"/>
            <a:ext cx="3463194" cy="1784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7FB08-F60A-E54D-8455-BA718461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55" y="1213490"/>
            <a:ext cx="2905932" cy="1092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70E39-043F-4440-8BB7-FAD83CAB9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978" y="1237540"/>
            <a:ext cx="2640177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56759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651</Words>
  <Application>Microsoft Macintosh PowerPoint</Application>
  <PresentationFormat>On-screen Show (16:9)</PresentationFormat>
  <Paragraphs>178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等线</vt:lpstr>
      <vt:lpstr>Arial</vt:lpstr>
      <vt:lpstr>Cambria Math</vt:lpstr>
      <vt:lpstr>Imperial College London Theme</vt:lpstr>
      <vt:lpstr>Wind Turbine Fault Prediction and Maintenance Scheduling:  The Use of Machine Learning Techniques</vt:lpstr>
      <vt:lpstr>Contents</vt:lpstr>
      <vt:lpstr>Background</vt:lpstr>
      <vt:lpstr>How to reduce O&amp;M cost</vt:lpstr>
      <vt:lpstr>Main Contributions</vt:lpstr>
      <vt:lpstr>Data Overview</vt:lpstr>
      <vt:lpstr>Data Pre-processing</vt:lpstr>
      <vt:lpstr>Data Pre-processing</vt:lpstr>
      <vt:lpstr>Regression Model</vt:lpstr>
      <vt:lpstr>Regression Model</vt:lpstr>
      <vt:lpstr>Binary Classification Model</vt:lpstr>
      <vt:lpstr>Binary Classification Model</vt:lpstr>
      <vt:lpstr>Multinomial Classiﬁcation Model</vt:lpstr>
      <vt:lpstr>Multinomial Classiﬁcation Model</vt:lpstr>
      <vt:lpstr>Multinomial Classiﬁcation Model</vt:lpstr>
      <vt:lpstr>Conclusion</vt:lpstr>
      <vt:lpstr>THANKS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Chen Hanchao</cp:lastModifiedBy>
  <cp:revision>118</cp:revision>
  <dcterms:created xsi:type="dcterms:W3CDTF">2017-02-16T14:49:58Z</dcterms:created>
  <dcterms:modified xsi:type="dcterms:W3CDTF">2020-09-09T09:52:35Z</dcterms:modified>
</cp:coreProperties>
</file>